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Bold Bold" panose="020B0604020202020204" charset="0"/>
      <p:regular r:id="rId30"/>
    </p:embeddedFont>
    <p:embeddedFont>
      <p:font typeface="Fira Sans Light Bold" panose="020B0604020202020204" charset="0"/>
      <p:regular r:id="rId31"/>
    </p:embeddedFont>
    <p:embeddedFont>
      <p:font typeface="Fira Sans Medium" panose="020B0603050000020004" pitchFamily="34" charset="0"/>
      <p:regular r:id="rId32"/>
      <p:italic r:id="rId33"/>
    </p:embeddedFont>
    <p:embeddedFont>
      <p:font typeface="Fira Sans Medium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6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2D35F-DBF1-4F08-A257-38BA73E7CB72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F5F0-9FC4-452D-B8C2-E3920D0A5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1F5F0-9FC4-452D-B8C2-E3920D0A57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330" y="933180"/>
            <a:ext cx="769838" cy="77724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69577" y="2317173"/>
            <a:ext cx="10202605" cy="2594584"/>
            <a:chOff x="0" y="0"/>
            <a:chExt cx="13603473" cy="34594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3603473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Fira Sans Bold Bold"/>
                </a:rPr>
                <a:t>Logic Design Project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45606"/>
              <a:ext cx="13603473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000000"/>
                  </a:solidFill>
                  <a:latin typeface="Fira Sans Light Bold"/>
                </a:rPr>
                <a:t>LCD1602 and DHT-20 Sensor Expansion Shield for STM32 Nucleo Development Board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99167" y="885555"/>
            <a:ext cx="756703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ira Sans Bold Bold"/>
              </a:rPr>
              <a:t>HO CHI MINH CITY UNIVERSITY OF TECHNOLOGY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Fira Sans Bold Bold"/>
              </a:rPr>
              <a:t>FACULTY OF COMPUTER SCIENCE AND ENGINEERING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08899" y="5445157"/>
            <a:ext cx="6923961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Fira Sans Light Bold"/>
              </a:rPr>
              <a:t>COUNCIL: COMPUTER ENGINEERING 2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Fira Sans Light Bold"/>
              </a:rPr>
              <a:t>INSTRUCTOR: Ph.D. LÊ TRỌNG NHÂN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Fira Sans Ligh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0122" y="7651858"/>
            <a:ext cx="1097279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2445" y="8205869"/>
            <a:ext cx="327719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Cao Minh Quang</a:t>
            </a: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2052221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60152" y="7645615"/>
            <a:ext cx="109728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20784"/>
                  </a:srgbClr>
                </a:solidFill>
                <a:latin typeface="Fira Sans Medium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66260" y="8205869"/>
            <a:ext cx="2750939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Fira Sans Light Bold"/>
              </a:rPr>
              <a:t>Lê Tuấn Hưng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Fira Sans Light Bold"/>
              </a:rPr>
              <a:t>2052508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0487" y="7645616"/>
            <a:ext cx="1201566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20784"/>
                  </a:srgbClr>
                </a:solidFill>
                <a:latin typeface="Fira Sans Medium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93819" y="8205869"/>
            <a:ext cx="419540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00000"/>
                </a:solidFill>
                <a:latin typeface="Fira Sans Light Bold"/>
              </a:rPr>
              <a:t>Trần</a:t>
            </a: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 Cao </a:t>
            </a:r>
            <a:r>
              <a:rPr lang="en-US" sz="3499" dirty="0" err="1">
                <a:solidFill>
                  <a:srgbClr val="000000"/>
                </a:solidFill>
                <a:latin typeface="Fira Sans Light Bold"/>
              </a:rPr>
              <a:t>Duy</a:t>
            </a: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 </a:t>
            </a:r>
            <a:r>
              <a:rPr lang="en-US" sz="3499" dirty="0" err="1">
                <a:solidFill>
                  <a:srgbClr val="000000"/>
                </a:solidFill>
                <a:latin typeface="Fira Sans Light Bold"/>
              </a:rPr>
              <a:t>Trường</a:t>
            </a:r>
            <a:endParaRPr lang="en-US" sz="3499" dirty="0">
              <a:solidFill>
                <a:srgbClr val="000000"/>
              </a:solidFill>
              <a:latin typeface="Fira Sans Light Bold"/>
            </a:endParaRP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2052299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6357582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8857406" y="9549696"/>
            <a:ext cx="3801687" cy="329227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676" b="791"/>
          <a:stretch>
            <a:fillRect/>
          </a:stretch>
        </p:blipFill>
        <p:spPr>
          <a:xfrm>
            <a:off x="1028700" y="2210581"/>
            <a:ext cx="16230600" cy="39946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9569" y="756888"/>
            <a:ext cx="18198431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Fira Sans Medium Bold"/>
              </a:rPr>
              <a:t>I2C Protocol Working Principle</a:t>
            </a:r>
          </a:p>
          <a:p>
            <a:pPr marL="0" lvl="0" indent="0" algn="ctr">
              <a:lnSpc>
                <a:spcPts val="4000"/>
              </a:lnSpc>
            </a:pPr>
            <a:endParaRPr lang="en-US" sz="8000" spc="-80">
              <a:solidFill>
                <a:srgbClr val="000000"/>
              </a:solidFill>
              <a:latin typeface="Fira Sans Medium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440812"/>
            <a:ext cx="10096500" cy="370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Fira Sans Light Bold"/>
              </a:rPr>
              <a:t>The main function of STM32 HAL library for I2C: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Fira Sans Light Bold"/>
              </a:rPr>
              <a:t>HAL_I2C_IsDeviceReady( );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Fira Sans Light Bold"/>
              </a:rPr>
              <a:t>HAL_I2C_Master_Transmit( );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Fira Sans Light Bold"/>
              </a:rPr>
              <a:t>HAL_I2C_Master_Receive( );</a:t>
            </a: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Fira Sans Light Bold"/>
            </a:endParaRPr>
          </a:p>
          <a:p>
            <a:pPr algn="just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Fira Sans Ligh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85077" y="9172575"/>
            <a:ext cx="622578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85950" y="-517425"/>
            <a:ext cx="6210236" cy="537809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009993" y="306851"/>
            <a:ext cx="3151914" cy="272957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019175"/>
            <a:ext cx="1685584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F4F4F4"/>
                </a:solidFill>
                <a:latin typeface="Fira Sans Bold Bold"/>
              </a:rPr>
              <a:t>Advantage of I2C Communication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2447" r="1469" b="182"/>
          <a:stretch>
            <a:fillRect/>
          </a:stretch>
        </p:blipFill>
        <p:spPr>
          <a:xfrm>
            <a:off x="8452366" y="3387959"/>
            <a:ext cx="9144000" cy="43735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14400" y="3238500"/>
            <a:ext cx="7388712" cy="4360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4F4F4"/>
                </a:solidFill>
                <a:latin typeface="Fira Sans Light Bold"/>
              </a:rPr>
              <a:t>Reduce the number of PINs need for connection.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4F4F4"/>
                </a:solidFill>
                <a:latin typeface="Fira Sans Light Bold"/>
              </a:rPr>
              <a:t>Multiple-master and multiple-slave flexibility.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F4F4F4"/>
                </a:solidFill>
                <a:latin typeface="Fira Sans Light Bold"/>
              </a:rPr>
              <a:t>ACK/NACK bit gives confirmation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F4F4F4"/>
                </a:solidFill>
                <a:latin typeface="Fira Sans Light Bold"/>
              </a:rPr>
              <a:t>      that each frame is transferred 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F4F4F4"/>
                </a:solidFill>
                <a:latin typeface="Fira Sans Light Bold"/>
              </a:rPr>
              <a:t>      successfully.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91387" y="9172575"/>
            <a:ext cx="609957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839887" y="1698135"/>
            <a:ext cx="7957376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2734" r="-3273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5838080"/>
            <a:ext cx="7306761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Hardware design with Altium Designer 21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Block diagram for the system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Proposal architecture for the system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Finite state machines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6357" y="2222501"/>
            <a:ext cx="2361962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442088"/>
            <a:ext cx="11624577" cy="247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Fira Sans Medium Bold"/>
              </a:rPr>
              <a:t>System &amp; </a:t>
            </a:r>
          </a:p>
          <a:p>
            <a:pPr>
              <a:lnSpc>
                <a:spcPts val="4249"/>
              </a:lnSpc>
            </a:pPr>
            <a:r>
              <a:rPr lang="en-US" sz="8499">
                <a:solidFill>
                  <a:srgbClr val="000000"/>
                </a:solidFill>
                <a:latin typeface="Fira Sans Medium Bold"/>
              </a:rPr>
              <a:t>Program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50620" y="9172575"/>
            <a:ext cx="556379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94968" y="1727664"/>
            <a:ext cx="10243460" cy="696591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611563"/>
            <a:ext cx="4914900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Fira Sans Medium Bold"/>
              </a:rPr>
              <a:t>Schematic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721393" y="6680009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81904" y="4922837"/>
            <a:ext cx="6309496" cy="1590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Fira Sans Light Bold"/>
              </a:rPr>
              <a:t>Schematic library provide by </a:t>
            </a:r>
            <a:r>
              <a:rPr lang="en-US" sz="3000" dirty="0" err="1">
                <a:solidFill>
                  <a:srgbClr val="000000"/>
                </a:solidFill>
                <a:latin typeface="Fira Sans Light Bold"/>
              </a:rPr>
              <a:t>Chipfc</a:t>
            </a:r>
            <a:endParaRPr lang="en-US" sz="3000" dirty="0">
              <a:solidFill>
                <a:srgbClr val="000000"/>
              </a:solidFill>
              <a:latin typeface="Fira Sans Light Bold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Fira Sans Light Bold"/>
              </a:rPr>
              <a:t>Design on Altium Designer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Fira Sans Light Bold"/>
              </a:rPr>
              <a:t>Version 21.6.4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35024" y="9172575"/>
            <a:ext cx="522684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12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44291" y="1194718"/>
            <a:ext cx="2977778" cy="2578770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298338" y="-624547"/>
            <a:ext cx="4201515" cy="3638531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92485" y="-1241265"/>
            <a:ext cx="2481390" cy="2148895"/>
            <a:chOff x="0" y="0"/>
            <a:chExt cx="3619627" cy="31346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4739" y="1265061"/>
            <a:ext cx="10114561" cy="77568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5189537"/>
            <a:ext cx="66344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Fira Sans Light Bold"/>
              </a:rPr>
              <a:t>Footprint library and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Fira Sans Light Bold"/>
              </a:rPr>
              <a:t>3D model provide by </a:t>
            </a:r>
            <a:r>
              <a:rPr lang="en-US" sz="3000" dirty="0" err="1">
                <a:solidFill>
                  <a:srgbClr val="000000"/>
                </a:solidFill>
                <a:latin typeface="Fira Sans Light Bold"/>
              </a:rPr>
              <a:t>Chipfc</a:t>
            </a:r>
            <a:endParaRPr lang="en-US" sz="3000" dirty="0">
              <a:solidFill>
                <a:srgbClr val="000000"/>
              </a:solidFill>
              <a:latin typeface="Fira Sans Ligh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878263"/>
            <a:ext cx="5981700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dirty="0">
                <a:solidFill>
                  <a:srgbClr val="000000"/>
                </a:solidFill>
                <a:latin typeface="Fira Sans Medium Bold"/>
              </a:rPr>
              <a:t>PCB Layout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34250" y="9172575"/>
            <a:ext cx="524232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13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721393" y="6680009"/>
            <a:ext cx="5966980" cy="5167433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4291" y="1194718"/>
            <a:ext cx="2977778" cy="2578770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298338" y="-624547"/>
            <a:ext cx="4201515" cy="3638531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92485" y="-1241265"/>
            <a:ext cx="2481390" cy="2148895"/>
            <a:chOff x="0" y="0"/>
            <a:chExt cx="3619627" cy="31346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664043">
            <a:off x="-4052117" y="-737535"/>
            <a:ext cx="11511802" cy="115118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284008">
            <a:off x="12761683" y="7147182"/>
            <a:ext cx="4789367" cy="76900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505868">
            <a:off x="9245019" y="-4340343"/>
            <a:ext cx="12580534" cy="86806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353985" y="2296085"/>
            <a:ext cx="9580030" cy="5694830"/>
            <a:chOff x="0" y="0"/>
            <a:chExt cx="2523136" cy="14998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3136" cy="1499873"/>
            </a:xfrm>
            <a:custGeom>
              <a:avLst/>
              <a:gdLst/>
              <a:ahLst/>
              <a:cxnLst/>
              <a:rect l="l" t="t" r="r" b="b"/>
              <a:pathLst>
                <a:path w="2523136" h="1499873">
                  <a:moveTo>
                    <a:pt x="41215" y="0"/>
                  </a:moveTo>
                  <a:lnTo>
                    <a:pt x="2481921" y="0"/>
                  </a:lnTo>
                  <a:cubicBezTo>
                    <a:pt x="2492852" y="0"/>
                    <a:pt x="2503335" y="4342"/>
                    <a:pt x="2511064" y="12072"/>
                  </a:cubicBezTo>
                  <a:cubicBezTo>
                    <a:pt x="2518793" y="19801"/>
                    <a:pt x="2523136" y="30284"/>
                    <a:pt x="2523136" y="41215"/>
                  </a:cubicBezTo>
                  <a:lnTo>
                    <a:pt x="2523136" y="1458658"/>
                  </a:lnTo>
                  <a:cubicBezTo>
                    <a:pt x="2523136" y="1469589"/>
                    <a:pt x="2518793" y="1480072"/>
                    <a:pt x="2511064" y="1487801"/>
                  </a:cubicBezTo>
                  <a:cubicBezTo>
                    <a:pt x="2503335" y="1495531"/>
                    <a:pt x="2492852" y="1499873"/>
                    <a:pt x="2481921" y="1499873"/>
                  </a:cubicBezTo>
                  <a:lnTo>
                    <a:pt x="41215" y="1499873"/>
                  </a:lnTo>
                  <a:cubicBezTo>
                    <a:pt x="30284" y="1499873"/>
                    <a:pt x="19801" y="1495531"/>
                    <a:pt x="12072" y="1487801"/>
                  </a:cubicBezTo>
                  <a:cubicBezTo>
                    <a:pt x="4342" y="1480072"/>
                    <a:pt x="0" y="1469589"/>
                    <a:pt x="0" y="1458658"/>
                  </a:cubicBezTo>
                  <a:lnTo>
                    <a:pt x="0" y="41215"/>
                  </a:lnTo>
                  <a:cubicBezTo>
                    <a:pt x="0" y="30284"/>
                    <a:pt x="4342" y="19801"/>
                    <a:pt x="12072" y="12072"/>
                  </a:cubicBezTo>
                  <a:cubicBezTo>
                    <a:pt x="19801" y="4342"/>
                    <a:pt x="30284" y="0"/>
                    <a:pt x="412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53985" y="2451043"/>
            <a:ext cx="9318280" cy="55398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572856" y="1019175"/>
            <a:ext cx="1370526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00000"/>
                </a:solidFill>
                <a:latin typeface="Fira Sans Medium Bold"/>
              </a:rPr>
              <a:t>Block diagram for the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23296" y="9172575"/>
            <a:ext cx="54614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43363" flipH="1">
            <a:off x="12974616" y="409216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30669">
            <a:off x="-7971294" y="-10725049"/>
            <a:ext cx="18539921" cy="1853992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93036" y="1974642"/>
            <a:ext cx="12501928" cy="7031100"/>
            <a:chOff x="0" y="0"/>
            <a:chExt cx="3292689" cy="1851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92689" cy="1851812"/>
            </a:xfrm>
            <a:custGeom>
              <a:avLst/>
              <a:gdLst/>
              <a:ahLst/>
              <a:cxnLst/>
              <a:rect l="l" t="t" r="r" b="b"/>
              <a:pathLst>
                <a:path w="3292689" h="1851812">
                  <a:moveTo>
                    <a:pt x="31582" y="0"/>
                  </a:moveTo>
                  <a:lnTo>
                    <a:pt x="3261107" y="0"/>
                  </a:lnTo>
                  <a:cubicBezTo>
                    <a:pt x="3278549" y="0"/>
                    <a:pt x="3292689" y="14140"/>
                    <a:pt x="3292689" y="31582"/>
                  </a:cubicBezTo>
                  <a:lnTo>
                    <a:pt x="3292689" y="1820230"/>
                  </a:lnTo>
                  <a:cubicBezTo>
                    <a:pt x="3292689" y="1828606"/>
                    <a:pt x="3289362" y="1836639"/>
                    <a:pt x="3283439" y="1842562"/>
                  </a:cubicBezTo>
                  <a:cubicBezTo>
                    <a:pt x="3277516" y="1848485"/>
                    <a:pt x="3269483" y="1851812"/>
                    <a:pt x="3261107" y="1851812"/>
                  </a:cubicBezTo>
                  <a:lnTo>
                    <a:pt x="31582" y="1851812"/>
                  </a:lnTo>
                  <a:cubicBezTo>
                    <a:pt x="23206" y="1851812"/>
                    <a:pt x="15173" y="1848485"/>
                    <a:pt x="9250" y="1842562"/>
                  </a:cubicBezTo>
                  <a:cubicBezTo>
                    <a:pt x="3327" y="1836639"/>
                    <a:pt x="0" y="1828606"/>
                    <a:pt x="0" y="1820230"/>
                  </a:cubicBezTo>
                  <a:lnTo>
                    <a:pt x="0" y="31582"/>
                  </a:lnTo>
                  <a:cubicBezTo>
                    <a:pt x="0" y="23206"/>
                    <a:pt x="3327" y="15173"/>
                    <a:pt x="9250" y="9250"/>
                  </a:cubicBezTo>
                  <a:cubicBezTo>
                    <a:pt x="15173" y="3327"/>
                    <a:pt x="23206" y="0"/>
                    <a:pt x="3158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93036" y="1974642"/>
            <a:ext cx="12501928" cy="7031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88546" y="409575"/>
            <a:ext cx="1234900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00000"/>
                </a:solidFill>
                <a:latin typeface="Fira Sans Medium Bold"/>
              </a:rPr>
              <a:t>Proposal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31511" y="9172575"/>
            <a:ext cx="562789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Fira Sans Medium"/>
              </a:rPr>
              <a:t>15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CD4D2E4-5160-41FF-B546-F796963AF8A9}"/>
              </a:ext>
            </a:extLst>
          </p:cNvPr>
          <p:cNvSpPr txBox="1"/>
          <p:nvPr/>
        </p:nvSpPr>
        <p:spPr>
          <a:xfrm>
            <a:off x="5050769" y="9089162"/>
            <a:ext cx="8186461" cy="505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A command has the form !'content'#.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44593">
            <a:off x="8023448" y="-2112219"/>
            <a:ext cx="17617704" cy="176177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662819">
            <a:off x="8489744" y="-2943502"/>
            <a:ext cx="12794948" cy="88286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905814" flipH="1">
            <a:off x="-4266374" y="5971877"/>
            <a:ext cx="11300655" cy="91843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860321" y="3697942"/>
            <a:ext cx="12567358" cy="2675966"/>
            <a:chOff x="0" y="0"/>
            <a:chExt cx="3309922" cy="7047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09922" cy="704781"/>
            </a:xfrm>
            <a:custGeom>
              <a:avLst/>
              <a:gdLst/>
              <a:ahLst/>
              <a:cxnLst/>
              <a:rect l="l" t="t" r="r" b="b"/>
              <a:pathLst>
                <a:path w="3309922" h="704781">
                  <a:moveTo>
                    <a:pt x="31418" y="0"/>
                  </a:moveTo>
                  <a:lnTo>
                    <a:pt x="3278504" y="0"/>
                  </a:lnTo>
                  <a:cubicBezTo>
                    <a:pt x="3286836" y="0"/>
                    <a:pt x="3294828" y="3310"/>
                    <a:pt x="3300719" y="9202"/>
                  </a:cubicBezTo>
                  <a:cubicBezTo>
                    <a:pt x="3306612" y="15094"/>
                    <a:pt x="3309922" y="23085"/>
                    <a:pt x="3309922" y="31418"/>
                  </a:cubicBezTo>
                  <a:lnTo>
                    <a:pt x="3309922" y="673363"/>
                  </a:lnTo>
                  <a:cubicBezTo>
                    <a:pt x="3309922" y="681696"/>
                    <a:pt x="3306612" y="689687"/>
                    <a:pt x="3300719" y="695579"/>
                  </a:cubicBezTo>
                  <a:cubicBezTo>
                    <a:pt x="3294828" y="701471"/>
                    <a:pt x="3286836" y="704781"/>
                    <a:pt x="3278504" y="704781"/>
                  </a:cubicBezTo>
                  <a:lnTo>
                    <a:pt x="31418" y="704781"/>
                  </a:lnTo>
                  <a:cubicBezTo>
                    <a:pt x="23085" y="704781"/>
                    <a:pt x="15094" y="701471"/>
                    <a:pt x="9202" y="695579"/>
                  </a:cubicBezTo>
                  <a:cubicBezTo>
                    <a:pt x="3310" y="689687"/>
                    <a:pt x="0" y="681696"/>
                    <a:pt x="0" y="673363"/>
                  </a:cubicBezTo>
                  <a:lnTo>
                    <a:pt x="0" y="31418"/>
                  </a:lnTo>
                  <a:cubicBezTo>
                    <a:pt x="0" y="23085"/>
                    <a:pt x="3310" y="15094"/>
                    <a:pt x="9202" y="9202"/>
                  </a:cubicBezTo>
                  <a:cubicBezTo>
                    <a:pt x="15094" y="3310"/>
                    <a:pt x="23085" y="0"/>
                    <a:pt x="314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995655" y="3697942"/>
            <a:ext cx="12296690" cy="268826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28961" y="700878"/>
            <a:ext cx="1256735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FSM for command parser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19409" y="7181849"/>
            <a:ext cx="8186461" cy="104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This FSM acts as a signal generator for the operation of the system.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23296" y="9172575"/>
            <a:ext cx="54614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8515762" y="2111097"/>
            <a:ext cx="12112141" cy="98438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13339" y="2155012"/>
            <a:ext cx="8345961" cy="5976977"/>
            <a:chOff x="0" y="0"/>
            <a:chExt cx="2198113" cy="1574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8113" cy="1574183"/>
            </a:xfrm>
            <a:custGeom>
              <a:avLst/>
              <a:gdLst/>
              <a:ahLst/>
              <a:cxnLst/>
              <a:rect l="l" t="t" r="r" b="b"/>
              <a:pathLst>
                <a:path w="2198113" h="1574183">
                  <a:moveTo>
                    <a:pt x="47309" y="0"/>
                  </a:moveTo>
                  <a:lnTo>
                    <a:pt x="2150804" y="0"/>
                  </a:lnTo>
                  <a:cubicBezTo>
                    <a:pt x="2176932" y="0"/>
                    <a:pt x="2198113" y="21181"/>
                    <a:pt x="2198113" y="47309"/>
                  </a:cubicBezTo>
                  <a:lnTo>
                    <a:pt x="2198113" y="1526874"/>
                  </a:lnTo>
                  <a:cubicBezTo>
                    <a:pt x="2198113" y="1553002"/>
                    <a:pt x="2176932" y="1574183"/>
                    <a:pt x="2150804" y="1574183"/>
                  </a:cubicBezTo>
                  <a:lnTo>
                    <a:pt x="47309" y="1574183"/>
                  </a:lnTo>
                  <a:cubicBezTo>
                    <a:pt x="21181" y="1574183"/>
                    <a:pt x="0" y="1553002"/>
                    <a:pt x="0" y="1526874"/>
                  </a:cubicBezTo>
                  <a:lnTo>
                    <a:pt x="0" y="47309"/>
                  </a:lnTo>
                  <a:cubicBezTo>
                    <a:pt x="0" y="21181"/>
                    <a:pt x="21181" y="0"/>
                    <a:pt x="473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13339" y="2155012"/>
            <a:ext cx="8345961" cy="59769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60321" y="258763"/>
            <a:ext cx="1256735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FSM for the whole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505075"/>
            <a:ext cx="7884639" cy="535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This FSM will intercept the signal and perform the associated action.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Fira Sans Light Bold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The software timer is called every 10ms.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Fira Sans Light Bold"/>
            </a:endParaRPr>
          </a:p>
          <a:p>
            <a:pPr marL="647695" lvl="1" indent="-323848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In each call, the counter will be decreased by 1.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000000"/>
              </a:solidFill>
              <a:latin typeface="Fira Sans Light Bold"/>
            </a:endParaRPr>
          </a:p>
          <a:p>
            <a:pPr marL="647695" lvl="1" indent="-323848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So </a:t>
            </a:r>
            <a:r>
              <a:rPr lang="en-US" sz="2999" dirty="0" err="1">
                <a:solidFill>
                  <a:srgbClr val="000000"/>
                </a:solidFill>
                <a:latin typeface="Fira Sans Light Bold"/>
              </a:rPr>
              <a:t>setTimer</a:t>
            </a: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(100) is equivalent to 1 second timer.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48716" y="9172575"/>
            <a:ext cx="495300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5266222" y="-402154"/>
            <a:ext cx="4798610" cy="4155619"/>
            <a:chOff x="0" y="0"/>
            <a:chExt cx="3619627" cy="31346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14360322" y="4201140"/>
            <a:ext cx="7027514" cy="6085860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>
                <a:alpha val="80000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918143" y="-1200878"/>
            <a:ext cx="7855580" cy="6802969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>
                <a:alpha val="8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3050" b="3050"/>
          <a:stretch>
            <a:fillRect/>
          </a:stretch>
        </p:blipFill>
        <p:spPr>
          <a:xfrm>
            <a:off x="11082703" y="5316281"/>
            <a:ext cx="6834153" cy="44662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r="294"/>
          <a:stretch>
            <a:fillRect/>
          </a:stretch>
        </p:blipFill>
        <p:spPr>
          <a:xfrm>
            <a:off x="11050011" y="623847"/>
            <a:ext cx="6884358" cy="43165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2174" y="6452990"/>
            <a:ext cx="697409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Present the functionality of the shield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4111" y="2916010"/>
            <a:ext cx="2452688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9474" y="4498779"/>
            <a:ext cx="7647027" cy="220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Fira Sans Medium Bold"/>
              </a:rPr>
              <a:t>Demonstration </a:t>
            </a:r>
          </a:p>
          <a:p>
            <a:pPr>
              <a:lnSpc>
                <a:spcPts val="8499"/>
              </a:lnSpc>
            </a:pPr>
            <a:r>
              <a:rPr lang="en-US" sz="8499" dirty="0">
                <a:solidFill>
                  <a:srgbClr val="000000"/>
                </a:solidFill>
                <a:latin typeface="Fira Sans Medium Bold"/>
              </a:rPr>
              <a:t>Result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18653" y="9172575"/>
            <a:ext cx="664547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8961240" y="3291414"/>
            <a:ext cx="8272402" cy="0"/>
          </a:xfrm>
          <a:prstGeom prst="line">
            <a:avLst/>
          </a:prstGeom>
          <a:ln w="19050" cap="rnd">
            <a:solidFill>
              <a:srgbClr val="00A181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961240" y="4528344"/>
            <a:ext cx="8272402" cy="0"/>
          </a:xfrm>
          <a:prstGeom prst="line">
            <a:avLst/>
          </a:prstGeom>
          <a:ln w="19050" cap="rnd">
            <a:solidFill>
              <a:srgbClr val="00A181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986898" y="5730081"/>
            <a:ext cx="8272402" cy="0"/>
          </a:xfrm>
          <a:prstGeom prst="line">
            <a:avLst/>
          </a:prstGeom>
          <a:ln w="19050" cap="rnd">
            <a:solidFill>
              <a:srgbClr val="00A181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986898" y="6950868"/>
            <a:ext cx="8272402" cy="0"/>
          </a:xfrm>
          <a:prstGeom prst="line">
            <a:avLst/>
          </a:prstGeom>
          <a:ln w="19050" cap="rnd">
            <a:solidFill>
              <a:srgbClr val="00A181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986898" y="8187798"/>
            <a:ext cx="8272402" cy="0"/>
          </a:xfrm>
          <a:prstGeom prst="line">
            <a:avLst/>
          </a:prstGeom>
          <a:ln w="19050" cap="rnd">
            <a:solidFill>
              <a:srgbClr val="00A181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1028700"/>
            <a:ext cx="551274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 Bold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61239" y="1918227"/>
            <a:ext cx="1109517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42360" y="2310339"/>
            <a:ext cx="28867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Light Bold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61240" y="3164682"/>
            <a:ext cx="1154192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42360" y="3556794"/>
            <a:ext cx="58084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Fira Sans Light Bold"/>
              </a:rPr>
              <a:t>Devices and Components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85350" y="4366419"/>
            <a:ext cx="1181398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96187" y="5669096"/>
            <a:ext cx="1154192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09195" y="6811123"/>
            <a:ext cx="1181398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68018" y="4726513"/>
            <a:ext cx="59395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Light Bold"/>
              </a:rPr>
              <a:t>System &amp; Program 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68018" y="6025393"/>
            <a:ext cx="503134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Light Bold"/>
              </a:rPr>
              <a:t>Demonstration Result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35909" y="7255668"/>
            <a:ext cx="63347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Fira Sans Light Bold"/>
              </a:rPr>
              <a:t>Conclusions &amp; Perspectives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17045" y="9172575"/>
            <a:ext cx="589955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Fira Sans Medium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839887" y="1698135"/>
            <a:ext cx="7957376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534" b="-3653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60013" y="3152775"/>
            <a:ext cx="2387917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206" y="4352925"/>
            <a:ext cx="7069610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Fira Sans Medium Bold"/>
              </a:rPr>
              <a:t>Conclusions &amp;</a:t>
            </a:r>
          </a:p>
          <a:p>
            <a:pPr>
              <a:lnSpc>
                <a:spcPts val="4200"/>
              </a:lnSpc>
            </a:pPr>
            <a:r>
              <a:rPr lang="en-US" sz="8400">
                <a:solidFill>
                  <a:srgbClr val="000000"/>
                </a:solidFill>
                <a:latin typeface="Fira Sans Medium Bold"/>
              </a:rPr>
              <a:t>Perspectives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24962" y="9172575"/>
            <a:ext cx="582037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1677" y="4128693"/>
            <a:ext cx="6113968" cy="2029613"/>
            <a:chOff x="0" y="0"/>
            <a:chExt cx="8151957" cy="2706151"/>
          </a:xfrm>
        </p:grpSpPr>
        <p:sp>
          <p:nvSpPr>
            <p:cNvPr id="7" name="TextBox 7"/>
            <p:cNvSpPr txBox="1"/>
            <p:nvPr/>
          </p:nvSpPr>
          <p:spPr>
            <a:xfrm>
              <a:off x="0" y="2083428"/>
              <a:ext cx="81519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51957" cy="170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400"/>
                </a:lnSpc>
                <a:spcBef>
                  <a:spcPct val="0"/>
                </a:spcBef>
              </a:pPr>
              <a:r>
                <a:rPr lang="en-US" sz="8000" spc="-80">
                  <a:solidFill>
                    <a:srgbClr val="F4F4F4"/>
                  </a:solidFill>
                  <a:latin typeface="Fira Sans Medium Bold"/>
                </a:rPr>
                <a:t>Conclusions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52703" y="797188"/>
            <a:ext cx="2775257" cy="2403248"/>
            <a:chOff x="0" y="0"/>
            <a:chExt cx="3700343" cy="320433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3700343" cy="3204330"/>
              <a:chOff x="0" y="0"/>
              <a:chExt cx="4282440" cy="3708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solidFill>
                <a:srgbClr val="A4E473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93911" y="45904"/>
              <a:ext cx="3112522" cy="311252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3156560" y="1351955"/>
            <a:ext cx="4939003" cy="1848481"/>
            <a:chOff x="0" y="0"/>
            <a:chExt cx="6585337" cy="24646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6585337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Fira Sans Medium Bold"/>
                </a:rPr>
                <a:t>I2C Communication Protocol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4049"/>
              <a:ext cx="65853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 Bold"/>
                </a:rPr>
                <a:t>Research and implement the shield with I2C devices.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17483"/>
              <a:ext cx="658533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84907" y="3941876"/>
            <a:ext cx="2775257" cy="2403248"/>
            <a:chOff x="0" y="0"/>
            <a:chExt cx="3700343" cy="3204330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0"/>
              <a:ext cx="3700343" cy="3204330"/>
              <a:chOff x="0" y="0"/>
              <a:chExt cx="4282440" cy="3708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solidFill>
                <a:srgbClr val="A4E473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93911" y="45904"/>
              <a:ext cx="3112522" cy="3112522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11317875" y="4308357"/>
            <a:ext cx="5136831" cy="1846578"/>
            <a:chOff x="0" y="0"/>
            <a:chExt cx="6849109" cy="24621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91512"/>
              <a:ext cx="6849109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 Bold"/>
                </a:rPr>
                <a:t>Understand the properties and behavior of the devices.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14946"/>
              <a:ext cx="684910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849109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Fira Sans Medium Bold"/>
                </a:rPr>
                <a:t>LCD 1602 &amp; DHT-20 Sensor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20493" y="7088074"/>
            <a:ext cx="4493889" cy="2282825"/>
            <a:chOff x="0" y="0"/>
            <a:chExt cx="5991852" cy="304376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88975"/>
              <a:ext cx="5991852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 Bold"/>
                </a:rPr>
                <a:t>Propose an architecture and implement the fully operative system.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496609"/>
              <a:ext cx="599185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5991852" cy="6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Fira Sans Medium Bold"/>
                </a:rPr>
                <a:t>Expansion shield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45645" y="6855052"/>
            <a:ext cx="2775257" cy="2403248"/>
            <a:chOff x="0" y="0"/>
            <a:chExt cx="3700343" cy="3204330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0"/>
              <a:ext cx="3700343" cy="3204330"/>
              <a:chOff x="0" y="0"/>
              <a:chExt cx="4282440" cy="37084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solidFill>
                <a:srgbClr val="A4E473"/>
              </a:solidFill>
              <a:ln w="12700">
                <a:solidFill>
                  <a:srgbClr val="000000"/>
                </a:solidFill>
              </a:ln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93911" y="45904"/>
              <a:ext cx="3112522" cy="3112522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7301448" y="9172575"/>
            <a:ext cx="589836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9008" y="2866966"/>
            <a:ext cx="7605854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Expanding to IoTs direction with air purifier system.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Fira Sans Light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Adding more sensors for PM 2.5 dust and harmful gases detection.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Fira Sans Light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Mobile application to display, notify, supervisor, and control the system.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9524"/>
            <a:ext cx="624895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00000"/>
                </a:solidFill>
                <a:latin typeface="Fira Sans Medium Bold"/>
              </a:rPr>
              <a:t>Perspectives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6815401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716244" y="1555202"/>
            <a:ext cx="7957376" cy="6890729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3794" r="-1593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7335024" y="9172575"/>
            <a:ext cx="522684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Fira Sans Medium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888" r="138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4766361" cy="4056276"/>
            <a:chOff x="0" y="0"/>
            <a:chExt cx="19688481" cy="5408367"/>
          </a:xfrm>
        </p:grpSpPr>
        <p:sp>
          <p:nvSpPr>
            <p:cNvPr id="4" name="TextBox 4"/>
            <p:cNvSpPr txBox="1"/>
            <p:nvPr/>
          </p:nvSpPr>
          <p:spPr>
            <a:xfrm>
              <a:off x="0" y="4674942"/>
              <a:ext cx="19688481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4F4F4"/>
                  </a:solidFill>
                  <a:latin typeface="Fira Sans Bold Bold"/>
                </a:rPr>
                <a:t>This is the end of our presentation.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9688481" cy="421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4F4F4"/>
                  </a:solidFill>
                  <a:latin typeface="Fira Sans Bold Bold"/>
                </a:rPr>
                <a:t>Thank you so much for your attention !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919090" y="8836025"/>
            <a:ext cx="53402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4F4F4"/>
                </a:solidFill>
                <a:latin typeface="Fira Sans Bold Bold"/>
              </a:rPr>
              <a:t>Logic Design Project - Semester 221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839887" y="1698135"/>
            <a:ext cx="7957376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16000" y="5803579"/>
            <a:ext cx="697409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A brief overview of the project target</a:t>
            </a:r>
          </a:p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Fira Sans Light Bold"/>
              </a:rPr>
              <a:t>Information about the expansion shield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322465"/>
            <a:ext cx="2234565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31830"/>
            <a:ext cx="6163746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Fira Sans Medium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01448" y="9172575"/>
            <a:ext cx="589836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Fira Sans Medium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930669">
            <a:off x="-4456389" y="-10059717"/>
            <a:ext cx="18539921" cy="185399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58604" y="1161507"/>
            <a:ext cx="7366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44000" y="3495801"/>
            <a:ext cx="736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673810" y="5770690"/>
            <a:ext cx="736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095799" y="7820024"/>
            <a:ext cx="808616" cy="8086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69240" y="5713540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Fira Sans Medium Bold"/>
              </a:rPr>
              <a:t>Device Drivers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69240" y="6231066"/>
            <a:ext cx="5251928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Fira Sans Light Bold"/>
              </a:rPr>
              <a:t>Practice implementing device drivers for different devices.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88593" y="1104357"/>
            <a:ext cx="525192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2E2E2E"/>
                </a:solidFill>
                <a:latin typeface="Fira Sans Medium Bold"/>
              </a:rPr>
              <a:t>Hardware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8593" y="1621883"/>
            <a:ext cx="5770707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Fira Sans Light Bold"/>
              </a:rPr>
              <a:t>Enhance skill in circuit design, soldering components and debugging.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32339" y="3438651"/>
            <a:ext cx="7759718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Fira Sans Medium Bold"/>
              </a:rPr>
              <a:t>MCU - MPU Course Practical Usage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32339" y="3926015"/>
            <a:ext cx="6182418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Fira Sans Light Bold"/>
              </a:rPr>
              <a:t>Apply technical skill in C programming language and defining FSMs.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06040" y="7762874"/>
            <a:ext cx="6659361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2E2E2E"/>
                </a:solidFill>
                <a:latin typeface="Fira Sans Medium Bold"/>
              </a:rPr>
              <a:t>Hardware Communication Protocol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-2364151" y="4350232"/>
            <a:ext cx="4985461" cy="4317433"/>
            <a:chOff x="0" y="0"/>
            <a:chExt cx="3619627" cy="31346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>
                <a:alpha val="80000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2003073" y="7034637"/>
            <a:ext cx="3480308" cy="3013963"/>
            <a:chOff x="0" y="0"/>
            <a:chExt cx="3619627" cy="31346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>
                <a:alpha val="80000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1722021" y="3571444"/>
            <a:ext cx="1798578" cy="1557577"/>
            <a:chOff x="0" y="0"/>
            <a:chExt cx="3619627" cy="3134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>
                <a:alpha val="80000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-757081" y="7361297"/>
            <a:ext cx="3378391" cy="2925703"/>
            <a:chOff x="0" y="0"/>
            <a:chExt cx="3619627" cy="31346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>
                <a:alpha val="80000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7006040" y="8280400"/>
            <a:ext cx="6389193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Fira Sans Light Bold"/>
              </a:rPr>
              <a:t>Understand the working principle of UART &amp; I2C and apply them in the project.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00674" y="9172575"/>
            <a:ext cx="591383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Fira Sans Medium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8393" y="866775"/>
            <a:ext cx="889076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Project Target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3562" y="5915568"/>
            <a:ext cx="4952637" cy="399551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952751" y="8047038"/>
            <a:ext cx="2977778" cy="2578770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188963" y="5563172"/>
            <a:ext cx="4201515" cy="3638531"/>
            <a:chOff x="0" y="0"/>
            <a:chExt cx="3619627" cy="31346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047305" y="4784384"/>
            <a:ext cx="2481390" cy="2148895"/>
            <a:chOff x="0" y="0"/>
            <a:chExt cx="3619627" cy="31346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3562" y="2329034"/>
            <a:ext cx="4952637" cy="358653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-206158" y="142875"/>
            <a:ext cx="18700315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LCD 1602 and DHT-20 </a:t>
            </a:r>
          </a:p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Expansion Shield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59121" y="3374010"/>
            <a:ext cx="9670509" cy="431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ira Sans Light Bold"/>
              </a:rPr>
              <a:t>The DHT20 sensor is used to measure  temperature and humidity.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Fira Sans Light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ira Sans Light Bold"/>
              </a:rPr>
              <a:t>The LCD displays measured value.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Fira Sans Light Bold"/>
            </a:endParaRPr>
          </a:p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ira Sans Light Bold"/>
              </a:rPr>
              <a:t>2 header extension for I2C devices.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Fira Sans Ligh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89720" y="9172575"/>
            <a:ext cx="613291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Fira Sans Medium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839887" y="1698135"/>
            <a:ext cx="7957376" cy="6890729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4791" r="-3479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5855087"/>
            <a:ext cx="697409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I2C Communication Protocol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LCD1602 &amp; PCF8574AT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 Bold"/>
              </a:rPr>
              <a:t>DHT-20 Sensor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41938"/>
            <a:ext cx="2355533" cy="292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0"/>
              </a:lnSpc>
            </a:pPr>
            <a:r>
              <a:rPr lang="en-US" sz="17000">
                <a:solidFill>
                  <a:srgbClr val="00A181">
                    <a:alpha val="19608"/>
                  </a:srgbClr>
                </a:solidFill>
                <a:latin typeface="Fira Sans Medium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442088"/>
            <a:ext cx="11624577" cy="2470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Fira Sans Medium Bold"/>
              </a:rPr>
              <a:t>Devices &amp; </a:t>
            </a:r>
          </a:p>
          <a:p>
            <a:pPr>
              <a:lnSpc>
                <a:spcPts val="4249"/>
              </a:lnSpc>
            </a:pPr>
            <a:r>
              <a:rPr lang="en-US" sz="8499">
                <a:solidFill>
                  <a:srgbClr val="000000"/>
                </a:solidFill>
                <a:latin typeface="Fira Sans Medium Bold"/>
              </a:rPr>
              <a:t>Components</a:t>
            </a: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82912564-9475-14AE-B075-AB1965142B96}"/>
              </a:ext>
            </a:extLst>
          </p:cNvPr>
          <p:cNvSpPr txBox="1"/>
          <p:nvPr/>
        </p:nvSpPr>
        <p:spPr>
          <a:xfrm>
            <a:off x="17289720" y="9172575"/>
            <a:ext cx="613291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chemeClr val="bg1"/>
                </a:solidFill>
                <a:latin typeface="Fira Sans Medium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10903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54" r="554"/>
          <a:stretch>
            <a:fillRect/>
          </a:stretch>
        </p:blipFill>
        <p:spPr>
          <a:xfrm>
            <a:off x="10742632" y="481008"/>
            <a:ext cx="7056346" cy="85725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171575"/>
            <a:ext cx="10610756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80">
                <a:solidFill>
                  <a:srgbClr val="F4F4F4"/>
                </a:solidFill>
                <a:latin typeface="Fira Sans Bold Bold"/>
              </a:rPr>
              <a:t>STM Nucleo Development Board with STM32F103RBT6 MCU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591238"/>
            <a:ext cx="811530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Medium Bold"/>
              </a:rPr>
              <a:t>Core: ARM 32-Bit Cortex-M3 CPU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215284"/>
            <a:ext cx="857248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Medium Bold"/>
              </a:rPr>
              <a:t>Memories: 64 or 128 Kbytes of flash memory and 20Kbytes of SRAM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8225" y="7339234"/>
            <a:ext cx="857248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4F4F4"/>
                </a:solidFill>
                <a:latin typeface="Fira Sans Medium Bold"/>
              </a:rPr>
              <a:t>Peripherals: DMA, Motor Control PWM, PDR, POR, PVD, PWM, Temp Sensor, WDT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529707"/>
            <a:ext cx="57268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4F4F4"/>
                </a:solidFill>
                <a:latin typeface="Fira Sans Medium Bold"/>
              </a:rPr>
              <a:t>Speed: 72MHz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89720" y="9172575"/>
            <a:ext cx="693480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Fira Sans Medium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315077" y="6658858"/>
            <a:ext cx="5276948" cy="4569862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417" r="2417" b="353"/>
          <a:stretch>
            <a:fillRect/>
          </a:stretch>
        </p:blipFill>
        <p:spPr>
          <a:xfrm>
            <a:off x="10211593" y="-57150"/>
            <a:ext cx="8076407" cy="964184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10800000">
            <a:off x="-1609774" y="6658858"/>
            <a:ext cx="5276948" cy="4569862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07263" y="448350"/>
            <a:ext cx="9804331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80">
                <a:solidFill>
                  <a:srgbClr val="000000"/>
                </a:solidFill>
                <a:latin typeface="Fira Sans Medium Bold"/>
              </a:rPr>
              <a:t>Why using LCD1602 with PCF8574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427" y="2966332"/>
            <a:ext cx="8115300" cy="373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The PCF8574/74A helps to convert data signal to perform an I2C communication to the LCD.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Using I2C reduces the connection from 12 to only 4 pins.</a:t>
            </a:r>
          </a:p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000000"/>
                </a:solidFill>
                <a:latin typeface="Fira Sans Light Bold"/>
              </a:rPr>
              <a:t>Easier to maintain code flow.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2652718" y="8640861"/>
            <a:ext cx="3801687" cy="3292279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315140" y="9172575"/>
            <a:ext cx="820460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Fira Sans Medium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7547" y="5760300"/>
            <a:ext cx="5966980" cy="516743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678" r="12114" b="2678"/>
          <a:stretch>
            <a:fillRect/>
          </a:stretch>
        </p:blipFill>
        <p:spPr>
          <a:xfrm>
            <a:off x="11399160" y="181253"/>
            <a:ext cx="6591776" cy="40219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8596" b="9201"/>
          <a:stretch>
            <a:fillRect/>
          </a:stretch>
        </p:blipFill>
        <p:spPr>
          <a:xfrm>
            <a:off x="11399160" y="4761706"/>
            <a:ext cx="6591776" cy="52629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28235"/>
            <a:ext cx="945922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F4F4F4"/>
                </a:solidFill>
                <a:latin typeface="Fira Sans Bold Bold"/>
              </a:rPr>
              <a:t>DHT-20 Sensor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5572" y="3545681"/>
            <a:ext cx="10343731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6" lvl="1" indent="-377823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4F4F4"/>
                </a:solidFill>
                <a:latin typeface="Fira Sans Light Bold"/>
              </a:rPr>
              <a:t>High-performance semiconductor silicon-based.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572" y="6077744"/>
            <a:ext cx="945922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4F4F4"/>
                </a:solidFill>
                <a:latin typeface="Fira Sans Light Bold"/>
              </a:rPr>
              <a:t>I2C Output Signal.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5572" y="4966494"/>
            <a:ext cx="990147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4F4F4"/>
                </a:solidFill>
                <a:latin typeface="Fira Sans Light Bold"/>
              </a:rPr>
              <a:t>Capacitive humidity and temperature sensor.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17045" y="9172575"/>
            <a:ext cx="673891" cy="73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Fira Sans Medium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628</Words>
  <Application>Microsoft Office PowerPoint</Application>
  <PresentationFormat>Custom</PresentationFormat>
  <Paragraphs>148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Fira Sans Light Bold</vt:lpstr>
      <vt:lpstr>Calibri</vt:lpstr>
      <vt:lpstr>Fira Sans Bold Bold</vt:lpstr>
      <vt:lpstr>Fira Sans Medium Bold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Design Project Slides</dc:title>
  <cp:lastModifiedBy>Minh Quang Cao</cp:lastModifiedBy>
  <cp:revision>7</cp:revision>
  <dcterms:created xsi:type="dcterms:W3CDTF">2006-08-16T00:00:00Z</dcterms:created>
  <dcterms:modified xsi:type="dcterms:W3CDTF">2023-01-09T05:08:57Z</dcterms:modified>
  <dc:identifier>DAFW_8rKbYU</dc:identifier>
</cp:coreProperties>
</file>